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808" r:id="rId1"/>
  </p:sldMasterIdLst>
  <p:notesMasterIdLst>
    <p:notesMasterId r:id="rId22"/>
  </p:notesMasterIdLst>
  <p:handoutMasterIdLst>
    <p:handoutMasterId r:id="rId23"/>
  </p:handoutMasterIdLst>
  <p:sldIdLst>
    <p:sldId id="264" r:id="rId2"/>
    <p:sldId id="290" r:id="rId3"/>
    <p:sldId id="291" r:id="rId4"/>
    <p:sldId id="293" r:id="rId5"/>
    <p:sldId id="267" r:id="rId6"/>
    <p:sldId id="263" r:id="rId7"/>
    <p:sldId id="289" r:id="rId8"/>
    <p:sldId id="281" r:id="rId9"/>
    <p:sldId id="284" r:id="rId10"/>
    <p:sldId id="285" r:id="rId11"/>
    <p:sldId id="280" r:id="rId12"/>
    <p:sldId id="286" r:id="rId13"/>
    <p:sldId id="288" r:id="rId14"/>
    <p:sldId id="294" r:id="rId15"/>
    <p:sldId id="295" r:id="rId16"/>
    <p:sldId id="272" r:id="rId17"/>
    <p:sldId id="275" r:id="rId18"/>
    <p:sldId id="276" r:id="rId19"/>
    <p:sldId id="278" r:id="rId20"/>
    <p:sldId id="292" r:id="rId21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4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rotY val="2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6713976224864"/>
          <c:y val="2.3924125028631935E-2"/>
          <c:w val="0.8672219290449209"/>
          <c:h val="0.6598596383666560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tcm</c:v>
                </c:pt>
              </c:strCache>
            </c:strRef>
          </c:tx>
          <c:invertIfNegative val="0"/>
          <c:cat>
            <c:numRef>
              <c:f>Sayfa1!$A$2:$A$9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Sayfa1!$B$2:$B$9</c:f>
              <c:numCache>
                <c:formatCode>General</c:formatCode>
                <c:ptCount val="8"/>
                <c:pt idx="0">
                  <c:v>157.30000000000001</c:v>
                </c:pt>
                <c:pt idx="1">
                  <c:v>158.19999999999999</c:v>
                </c:pt>
                <c:pt idx="2">
                  <c:v>161.6</c:v>
                </c:pt>
                <c:pt idx="3">
                  <c:v>169.6</c:v>
                </c:pt>
                <c:pt idx="4">
                  <c:v>169</c:v>
                </c:pt>
                <c:pt idx="5">
                  <c:v>176.2</c:v>
                </c:pt>
                <c:pt idx="6">
                  <c:v>186.6</c:v>
                </c:pt>
                <c:pt idx="7">
                  <c:v>193.1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2731008"/>
        <c:axId val="119614272"/>
        <c:axId val="126835200"/>
      </c:bar3DChart>
      <c:catAx>
        <c:axId val="4273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9614272"/>
        <c:crosses val="autoZero"/>
        <c:auto val="1"/>
        <c:lblAlgn val="ctr"/>
        <c:lblOffset val="100"/>
        <c:noMultiLvlLbl val="0"/>
      </c:catAx>
      <c:valAx>
        <c:axId val="1196142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r-TR" dirty="0" smtClean="0"/>
                  <a:t>Milyar</a:t>
                </a:r>
                <a:r>
                  <a:rPr lang="tr-TR" baseline="0" dirty="0" smtClean="0"/>
                  <a:t> m3</a:t>
                </a:r>
                <a:endParaRPr lang="tr-TR" dirty="0" smtClean="0"/>
              </a:p>
            </c:rich>
          </c:tx>
          <c:layout>
            <c:manualLayout>
              <c:xMode val="edge"/>
              <c:yMode val="edge"/>
              <c:x val="1.9512624161904323E-2"/>
              <c:y val="0.489193277767116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2731008"/>
        <c:crosses val="autoZero"/>
        <c:crossBetween val="between"/>
      </c:valAx>
      <c:serAx>
        <c:axId val="126835200"/>
        <c:scaling>
          <c:orientation val="minMax"/>
        </c:scaling>
        <c:delete val="1"/>
        <c:axPos val="b"/>
        <c:majorTickMark val="none"/>
        <c:minorTickMark val="none"/>
        <c:tickLblPos val="nextTo"/>
        <c:crossAx val="119614272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tk-TM" dirty="0" smtClean="0"/>
              <a:t>HINDISTA</a:t>
            </a:r>
            <a:r>
              <a:rPr lang="tr-TR" dirty="0" smtClean="0"/>
              <a:t>N</a:t>
            </a:r>
            <a:r>
              <a:rPr lang="tr-TR" baseline="0" dirty="0" smtClean="0"/>
              <a:t> DOĞAL GAZ ÜRETİMİ</a:t>
            </a:r>
            <a:endParaRPr lang="en-US" dirty="0"/>
          </a:p>
        </c:rich>
      </c:tx>
      <c:layout>
        <c:manualLayout>
          <c:xMode val="edge"/>
          <c:yMode val="edge"/>
          <c:x val="0.21215277777777777"/>
          <c:y val="4.761904761904761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064465736869344"/>
          <c:y val="5.4845912182596997E-2"/>
          <c:w val="0.65440899520649465"/>
          <c:h val="0.75117070325519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üretim</c:v>
                </c:pt>
              </c:strCache>
            </c:strRef>
          </c:tx>
          <c:invertIfNegative val="0"/>
          <c:cat>
            <c:strRef>
              <c:f>Sayfa1!$A$2:$A$9</c:f>
              <c:strCache>
                <c:ptCount val="8"/>
                <c:pt idx="0">
                  <c:v>2000</c:v>
                </c:pt>
                <c:pt idx="1">
                  <c:v>2016</c:v>
                </c:pt>
                <c:pt idx="2">
                  <c:v>2017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 ý.</c:v>
                </c:pt>
              </c:strCache>
            </c:strRef>
          </c:cat>
          <c:val>
            <c:numRef>
              <c:f>Sayfa1!$B$2:$B$9</c:f>
              <c:numCache>
                <c:formatCode>General</c:formatCode>
                <c:ptCount val="8"/>
                <c:pt idx="0">
                  <c:v>28</c:v>
                </c:pt>
                <c:pt idx="1">
                  <c:v>27.6</c:v>
                </c:pt>
                <c:pt idx="2">
                  <c:v>28.5</c:v>
                </c:pt>
                <c:pt idx="3">
                  <c:v>38</c:v>
                </c:pt>
                <c:pt idx="4">
                  <c:v>45</c:v>
                </c:pt>
                <c:pt idx="5">
                  <c:v>55</c:v>
                </c:pt>
                <c:pt idx="6">
                  <c:v>69</c:v>
                </c:pt>
                <c:pt idx="7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905408"/>
        <c:axId val="119604928"/>
      </c:barChart>
      <c:catAx>
        <c:axId val="61905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 dirty="0" err="1" smtClean="0"/>
                  <a:t>yı</a:t>
                </a:r>
                <a:r>
                  <a:rPr lang="tk-TM" dirty="0" smtClean="0"/>
                  <a:t>l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87725460495355967"/>
              <c:y val="0.83347791603402088"/>
            </c:manualLayout>
          </c:layout>
          <c:overlay val="0"/>
        </c:title>
        <c:majorTickMark val="out"/>
        <c:minorTickMark val="none"/>
        <c:tickLblPos val="nextTo"/>
        <c:crossAx val="119604928"/>
        <c:crosses val="autoZero"/>
        <c:auto val="1"/>
        <c:lblAlgn val="ctr"/>
        <c:lblOffset val="100"/>
        <c:noMultiLvlLbl val="0"/>
      </c:catAx>
      <c:valAx>
        <c:axId val="119604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r-TR" dirty="0" smtClean="0"/>
                  <a:t>Milyar m3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9054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/>
            </a:pPr>
            <a:r>
              <a:rPr lang="tk-TM" dirty="0" smtClean="0"/>
              <a:t>HINDISTAN</a:t>
            </a:r>
            <a:r>
              <a:rPr lang="tr-TR" baseline="0" dirty="0" smtClean="0"/>
              <a:t> DOĞAL GAZ İTHALATI</a:t>
            </a:r>
            <a:endParaRPr lang="en-US" dirty="0"/>
          </a:p>
        </c:rich>
      </c:tx>
      <c:layout>
        <c:manualLayout>
          <c:xMode val="edge"/>
          <c:yMode val="edge"/>
          <c:x val="0.21215277777777777"/>
          <c:y val="4.7619047619047616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cat>
            <c:numRef>
              <c:f>Sayfa1!$A$2:$A$9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2016</c:v>
                </c:pt>
                <c:pt idx="2">
                  <c:v>2017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Sayfa1!$B$2:$B$9</c:f>
              <c:numCache>
                <c:formatCode>General</c:formatCode>
                <c:ptCount val="8"/>
                <c:pt idx="0">
                  <c:v>0</c:v>
                </c:pt>
                <c:pt idx="1">
                  <c:v>22.5</c:v>
                </c:pt>
                <c:pt idx="2">
                  <c:v>25.7</c:v>
                </c:pt>
                <c:pt idx="3">
                  <c:v>30</c:v>
                </c:pt>
                <c:pt idx="4">
                  <c:v>50</c:v>
                </c:pt>
                <c:pt idx="5">
                  <c:v>66</c:v>
                </c:pt>
                <c:pt idx="6">
                  <c:v>79</c:v>
                </c:pt>
                <c:pt idx="7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985280"/>
        <c:axId val="129878848"/>
      </c:barChart>
      <c:catAx>
        <c:axId val="6198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 dirty="0" smtClean="0"/>
                  <a:t>yıl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9878848"/>
        <c:crosses val="autoZero"/>
        <c:auto val="1"/>
        <c:lblAlgn val="ctr"/>
        <c:lblOffset val="100"/>
        <c:noMultiLvlLbl val="0"/>
      </c:catAx>
      <c:valAx>
        <c:axId val="129878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r-TR" dirty="0" smtClean="0"/>
                  <a:t>Milyar m3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9852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tk-TM" dirty="0" smtClean="0"/>
              <a:t>HINDISTAN</a:t>
            </a:r>
            <a:r>
              <a:rPr lang="tr-TR" baseline="0" dirty="0" smtClean="0"/>
              <a:t> DOĞAL GAZ PAZARI</a:t>
            </a:r>
            <a:endParaRPr lang="en-US" dirty="0"/>
          </a:p>
        </c:rich>
      </c:tx>
      <c:layout>
        <c:manualLayout>
          <c:xMode val="edge"/>
          <c:yMode val="edge"/>
          <c:x val="0.21215277777777777"/>
          <c:y val="4.7619047619047616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tüketim</c:v>
                </c:pt>
              </c:strCache>
            </c:strRef>
          </c:tx>
          <c:invertIfNegative val="0"/>
          <c:cat>
            <c:numRef>
              <c:f>Sayfa1!$A$2:$A$9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2016</c:v>
                </c:pt>
                <c:pt idx="2">
                  <c:v>2017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Sayfa1!$B$2:$B$9</c:f>
              <c:numCache>
                <c:formatCode>General</c:formatCode>
                <c:ptCount val="8"/>
                <c:pt idx="0">
                  <c:v>28</c:v>
                </c:pt>
                <c:pt idx="1">
                  <c:v>50.1</c:v>
                </c:pt>
                <c:pt idx="2">
                  <c:v>54.2</c:v>
                </c:pt>
                <c:pt idx="3">
                  <c:v>68</c:v>
                </c:pt>
                <c:pt idx="4">
                  <c:v>95</c:v>
                </c:pt>
                <c:pt idx="5">
                  <c:v>121</c:v>
                </c:pt>
                <c:pt idx="6">
                  <c:v>148</c:v>
                </c:pt>
                <c:pt idx="7">
                  <c:v>174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üretim</c:v>
                </c:pt>
              </c:strCache>
            </c:strRef>
          </c:tx>
          <c:invertIfNegative val="0"/>
          <c:cat>
            <c:numRef>
              <c:f>Sayfa1!$A$2:$A$9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2016</c:v>
                </c:pt>
                <c:pt idx="2">
                  <c:v>2017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Sayfa1!$C$2:$C$9</c:f>
              <c:numCache>
                <c:formatCode>General</c:formatCode>
                <c:ptCount val="8"/>
                <c:pt idx="0">
                  <c:v>28</c:v>
                </c:pt>
                <c:pt idx="1">
                  <c:v>27.6</c:v>
                </c:pt>
                <c:pt idx="2">
                  <c:v>28.5</c:v>
                </c:pt>
                <c:pt idx="3">
                  <c:v>38</c:v>
                </c:pt>
                <c:pt idx="4">
                  <c:v>45</c:v>
                </c:pt>
                <c:pt idx="5">
                  <c:v>55</c:v>
                </c:pt>
                <c:pt idx="6">
                  <c:v>69</c:v>
                </c:pt>
                <c:pt idx="7">
                  <c:v>89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cat>
            <c:numRef>
              <c:f>Sayfa1!$A$2:$A$9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2016</c:v>
                </c:pt>
                <c:pt idx="2">
                  <c:v>2017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Sayfa1!$D$2:$D$9</c:f>
              <c:numCache>
                <c:formatCode>General</c:formatCode>
                <c:ptCount val="8"/>
                <c:pt idx="0">
                  <c:v>0</c:v>
                </c:pt>
                <c:pt idx="1">
                  <c:v>22.5</c:v>
                </c:pt>
                <c:pt idx="2">
                  <c:v>25.7</c:v>
                </c:pt>
                <c:pt idx="3">
                  <c:v>30</c:v>
                </c:pt>
                <c:pt idx="4">
                  <c:v>50</c:v>
                </c:pt>
                <c:pt idx="5">
                  <c:v>66</c:v>
                </c:pt>
                <c:pt idx="6">
                  <c:v>79</c:v>
                </c:pt>
                <c:pt idx="7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987328"/>
        <c:axId val="129881728"/>
      </c:barChart>
      <c:catAx>
        <c:axId val="61987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 dirty="0" smtClean="0"/>
                  <a:t>yıl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9881728"/>
        <c:crosses val="autoZero"/>
        <c:auto val="1"/>
        <c:lblAlgn val="ctr"/>
        <c:lblOffset val="100"/>
        <c:noMultiLvlLbl val="0"/>
      </c:catAx>
      <c:valAx>
        <c:axId val="129881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r-TR" dirty="0" smtClean="0"/>
                  <a:t>Milyar m3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9873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3505945163065"/>
          <c:y val="8.2563012004514116E-2"/>
          <c:w val="0.7894197311890786"/>
          <c:h val="0.70899085043182342"/>
        </c:manualLayout>
      </c:layout>
      <c:ofPieChart>
        <c:ofPieType val="bar"/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rgbClr val="00B050"/>
            </a:solidFill>
          </c:spPr>
          <c:explosion val="7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</c:dPt>
          <c:dLbls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Sayfa1!$A$2:$A$3</c:f>
              <c:strCache>
                <c:ptCount val="2"/>
                <c:pt idx="0">
                  <c:v>Diğer ülkelerin katkısı</c:v>
                </c:pt>
                <c:pt idx="1">
                  <c:v>Türkmenistan'ın katkısı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2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74"/>
        <c:secondPieSize val="75"/>
        <c:serLines/>
      </c:ofPieChart>
    </c:plotArea>
    <c:legend>
      <c:legendPos val="t"/>
      <c:layout>
        <c:manualLayout>
          <c:xMode val="edge"/>
          <c:yMode val="edge"/>
          <c:x val="1.0837860507799037E-2"/>
          <c:y val="2.8694911091750087E-2"/>
          <c:w val="0.95076335891365249"/>
          <c:h val="6.441005823914301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cat>
            <c:strRef>
              <c:f>Sayfa1!$A$2:$A$5</c:f>
              <c:strCache>
                <c:ptCount val="4"/>
                <c:pt idx="0">
                  <c:v>Çin</c:v>
                </c:pt>
                <c:pt idx="1">
                  <c:v>ABD</c:v>
                </c:pt>
                <c:pt idx="2">
                  <c:v>İran</c:v>
                </c:pt>
                <c:pt idx="3">
                  <c:v>Türkmenistan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236</c:v>
                </c:pt>
                <c:pt idx="1">
                  <c:v>173</c:v>
                </c:pt>
                <c:pt idx="2">
                  <c:v>132</c:v>
                </c:pt>
                <c:pt idx="3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9110133596267085"/>
          <c:y val="0.13676776026769152"/>
          <c:w val="0.20008019942228641"/>
          <c:h val="0.529170016890778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28516253388287"/>
          <c:y val="0.11917115203573872"/>
          <c:w val="0.89471483746611713"/>
          <c:h val="0.650558746396599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Sayfa1!$A$2:$A$5</c:f>
              <c:strCache>
                <c:ptCount val="4"/>
                <c:pt idx="0">
                  <c:v>Doğal Gaz</c:v>
                </c:pt>
                <c:pt idx="1">
                  <c:v>Petrol</c:v>
                </c:pt>
                <c:pt idx="2">
                  <c:v>Kömür</c:v>
                </c:pt>
                <c:pt idx="3">
                  <c:v>Diğer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49.87</c:v>
                </c:pt>
                <c:pt idx="1">
                  <c:v>32.22</c:v>
                </c:pt>
                <c:pt idx="2">
                  <c:v>6.02</c:v>
                </c:pt>
                <c:pt idx="3">
                  <c:v>11.89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pyramid"/>
        <c:axId val="51323392"/>
        <c:axId val="51814400"/>
        <c:axId val="0"/>
      </c:bar3DChart>
      <c:catAx>
        <c:axId val="513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1814400"/>
        <c:crosses val="autoZero"/>
        <c:auto val="1"/>
        <c:lblAlgn val="ctr"/>
        <c:lblOffset val="100"/>
        <c:noMultiLvlLbl val="0"/>
      </c:catAx>
      <c:valAx>
        <c:axId val="518144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r-TR" baseline="0" dirty="0" smtClean="0"/>
                  <a:t>Kaynak</a:t>
                </a:r>
                <a:r>
                  <a:rPr lang="tk-TM" baseline="0" dirty="0" smtClean="0"/>
                  <a:t> : BP 2016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1310992545543691E-3"/>
              <c:y val="0.4997436322864711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13233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74103423845853E-4"/>
          <c:y val="0.10636893519767644"/>
          <c:w val="0.98657378233019644"/>
          <c:h val="0.765452251337153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Sayfa1!$A$2:$A$7</c:f>
              <c:strCache>
                <c:ptCount val="6"/>
                <c:pt idx="0">
                  <c:v>Sanayi</c:v>
                </c:pt>
                <c:pt idx="1">
                  <c:v>Konut</c:v>
                </c:pt>
                <c:pt idx="2">
                  <c:v>Elektrik üretimi</c:v>
                </c:pt>
                <c:pt idx="3">
                  <c:v>Gübre Sanayi</c:v>
                </c:pt>
                <c:pt idx="4">
                  <c:v>Ulaşım</c:v>
                </c:pt>
                <c:pt idx="5">
                  <c:v>Diğer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21.2</c:v>
                </c:pt>
                <c:pt idx="1">
                  <c:v>22.1</c:v>
                </c:pt>
                <c:pt idx="2">
                  <c:v>28.6</c:v>
                </c:pt>
                <c:pt idx="3">
                  <c:v>17.7</c:v>
                </c:pt>
                <c:pt idx="4">
                  <c:v>7.2</c:v>
                </c:pt>
                <c:pt idx="5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Sarp Ediş</c:v>
                </c:pt>
              </c:strCache>
            </c:strRef>
          </c:tx>
          <c:marker>
            <c:symbol val="none"/>
          </c:marker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Sayfa1!$A$2:$A$8</c:f>
              <c:numCache>
                <c:formatCode>General</c:formatCode>
                <c:ptCount val="7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2005</c:v>
                </c:pt>
                <c:pt idx="5">
                  <c:v>2017</c:v>
                </c:pt>
                <c:pt idx="6">
                  <c:v>2025</c:v>
                </c:pt>
              </c:numCache>
            </c:numRef>
          </c:cat>
          <c:val>
            <c:numRef>
              <c:f>Sayfa1!$B$2:$B$8</c:f>
              <c:numCache>
                <c:formatCode>General</c:formatCode>
                <c:ptCount val="7"/>
                <c:pt idx="0">
                  <c:v>3.5</c:v>
                </c:pt>
                <c:pt idx="1">
                  <c:v>7.2</c:v>
                </c:pt>
                <c:pt idx="2">
                  <c:v>12.2</c:v>
                </c:pt>
                <c:pt idx="3">
                  <c:v>21.5</c:v>
                </c:pt>
                <c:pt idx="4">
                  <c:v>39.1</c:v>
                </c:pt>
                <c:pt idx="5">
                  <c:v>40.700000000000003</c:v>
                </c:pt>
                <c:pt idx="6">
                  <c:v>119.8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ha</c:v>
                </c:pt>
              </c:strCache>
            </c:strRef>
          </c:tx>
          <c:cat>
            <c:numRef>
              <c:f>Sayfa1!$A$2:$A$8</c:f>
              <c:numCache>
                <c:formatCode>General</c:formatCode>
                <c:ptCount val="7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2005</c:v>
                </c:pt>
                <c:pt idx="5">
                  <c:v>2017</c:v>
                </c:pt>
                <c:pt idx="6">
                  <c:v>2025</c:v>
                </c:pt>
              </c:numCache>
            </c:numRef>
          </c:cat>
          <c:val>
            <c:numRef>
              <c:f>Sayfa1!$C$2:$C$8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41440"/>
        <c:axId val="51819008"/>
      </c:lineChart>
      <c:catAx>
        <c:axId val="6054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819008"/>
        <c:crosses val="autoZero"/>
        <c:auto val="1"/>
        <c:lblAlgn val="ctr"/>
        <c:lblOffset val="100"/>
        <c:noMultiLvlLbl val="0"/>
      </c:catAx>
      <c:valAx>
        <c:axId val="51819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54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ha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cat>
            <c:numRef>
              <c:f>Sayfa1!$A$2:$A$8</c:f>
              <c:numCache>
                <c:formatCode>General</c:formatCode>
                <c:ptCount val="7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2005</c:v>
                </c:pt>
                <c:pt idx="5">
                  <c:v>2017</c:v>
                </c:pt>
                <c:pt idx="6">
                  <c:v>2025</c:v>
                </c:pt>
              </c:numCache>
            </c:numRef>
          </c:cat>
          <c:val>
            <c:numRef>
              <c:f>Sayfa1!$B$2:$B$8</c:f>
            </c:numRef>
          </c:val>
          <c:smooth val="0"/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üretim</c:v>
                </c:pt>
              </c:strCache>
            </c:strRef>
          </c:tx>
          <c:marker>
            <c:symbol val="none"/>
          </c:marker>
          <c:cat>
            <c:numRef>
              <c:f>Sayfa1!$A$2:$A$8</c:f>
              <c:numCache>
                <c:formatCode>General</c:formatCode>
                <c:ptCount val="7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2005</c:v>
                </c:pt>
                <c:pt idx="5">
                  <c:v>2017</c:v>
                </c:pt>
                <c:pt idx="6">
                  <c:v>2025</c:v>
                </c:pt>
              </c:numCache>
            </c:numRef>
          </c:cat>
          <c:val>
            <c:numRef>
              <c:f>Sayfa1!$C$2:$C$8</c:f>
              <c:numCache>
                <c:formatCode>General</c:formatCode>
                <c:ptCount val="7"/>
                <c:pt idx="0">
                  <c:v>3.5</c:v>
                </c:pt>
                <c:pt idx="1">
                  <c:v>7.2</c:v>
                </c:pt>
                <c:pt idx="2">
                  <c:v>12.2</c:v>
                </c:pt>
                <c:pt idx="3">
                  <c:v>21.5</c:v>
                </c:pt>
                <c:pt idx="4">
                  <c:v>39.1</c:v>
                </c:pt>
                <c:pt idx="5">
                  <c:v>34.700000000000003</c:v>
                </c:pt>
                <c:pt idx="6">
                  <c:v>12.67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40928"/>
        <c:axId val="51821888"/>
      </c:lineChart>
      <c:catAx>
        <c:axId val="6054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1821888"/>
        <c:crosses val="autoZero"/>
        <c:auto val="1"/>
        <c:lblAlgn val="ctr"/>
        <c:lblOffset val="100"/>
        <c:noMultiLvlLbl val="0"/>
      </c:catAx>
      <c:valAx>
        <c:axId val="518218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r-TR" dirty="0" smtClean="0"/>
                  <a:t>Milyar m3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0540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k-TM" dirty="0" smtClean="0"/>
              <a:t>PAKISTAN</a:t>
            </a:r>
            <a:r>
              <a:rPr lang="tr-TR" baseline="0" dirty="0" smtClean="0"/>
              <a:t> DOĞAL GAZ PAZARI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tüketim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numRef>
              <c:f>Sayfa1!$A$2:$A$9</c:f>
              <c:numCache>
                <c:formatCode>General</c:formatCode>
                <c:ptCount val="8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2005</c:v>
                </c:pt>
                <c:pt idx="5">
                  <c:v>2016</c:v>
                </c:pt>
                <c:pt idx="6">
                  <c:v>2017</c:v>
                </c:pt>
                <c:pt idx="7">
                  <c:v>2025</c:v>
                </c:pt>
              </c:numCache>
            </c:numRef>
          </c:cat>
          <c:val>
            <c:numRef>
              <c:f>Sayfa1!$B$2:$B$9</c:f>
              <c:numCache>
                <c:formatCode>General</c:formatCode>
                <c:ptCount val="8"/>
                <c:pt idx="0">
                  <c:v>3.5</c:v>
                </c:pt>
                <c:pt idx="1">
                  <c:v>7.2</c:v>
                </c:pt>
                <c:pt idx="2">
                  <c:v>12.2</c:v>
                </c:pt>
                <c:pt idx="3">
                  <c:v>21.5</c:v>
                </c:pt>
                <c:pt idx="4">
                  <c:v>39.1</c:v>
                </c:pt>
                <c:pt idx="5">
                  <c:v>45.5</c:v>
                </c:pt>
                <c:pt idx="6">
                  <c:v>40.700000000000003</c:v>
                </c:pt>
                <c:pt idx="7">
                  <c:v>119.8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ha</c:v>
                </c:pt>
              </c:strCache>
            </c:strRef>
          </c:tx>
          <c:invertIfNegative val="0"/>
          <c:cat>
            <c:numRef>
              <c:f>Sayfa1!$A$2:$A$9</c:f>
              <c:numCache>
                <c:formatCode>General</c:formatCode>
                <c:ptCount val="8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2005</c:v>
                </c:pt>
                <c:pt idx="5">
                  <c:v>2016</c:v>
                </c:pt>
                <c:pt idx="6">
                  <c:v>2017</c:v>
                </c:pt>
                <c:pt idx="7">
                  <c:v>2025</c:v>
                </c:pt>
              </c:numCache>
            </c:numRef>
          </c:cat>
          <c:val>
            <c:numRef>
              <c:f>Sayfa1!$C$2:$C$9</c:f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üretim</c:v>
                </c:pt>
              </c:strCache>
            </c:strRef>
          </c:tx>
          <c:invertIfNegative val="0"/>
          <c:cat>
            <c:numRef>
              <c:f>Sayfa1!$A$2:$A$9</c:f>
              <c:numCache>
                <c:formatCode>General</c:formatCode>
                <c:ptCount val="8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2005</c:v>
                </c:pt>
                <c:pt idx="5">
                  <c:v>2016</c:v>
                </c:pt>
                <c:pt idx="6">
                  <c:v>2017</c:v>
                </c:pt>
                <c:pt idx="7">
                  <c:v>2025</c:v>
                </c:pt>
              </c:numCache>
            </c:numRef>
          </c:cat>
          <c:val>
            <c:numRef>
              <c:f>Sayfa1!$D$2:$D$9</c:f>
              <c:numCache>
                <c:formatCode>General</c:formatCode>
                <c:ptCount val="8"/>
                <c:pt idx="0">
                  <c:v>3.5</c:v>
                </c:pt>
                <c:pt idx="1">
                  <c:v>7.2</c:v>
                </c:pt>
                <c:pt idx="2">
                  <c:v>12.2</c:v>
                </c:pt>
                <c:pt idx="3">
                  <c:v>21.5</c:v>
                </c:pt>
                <c:pt idx="4">
                  <c:v>39.1</c:v>
                </c:pt>
                <c:pt idx="5">
                  <c:v>41.5</c:v>
                </c:pt>
                <c:pt idx="6">
                  <c:v>34.700000000000003</c:v>
                </c:pt>
                <c:pt idx="7">
                  <c:v>12.67</c:v>
                </c:pt>
              </c:numCache>
            </c:numRef>
          </c:val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cat>
            <c:numRef>
              <c:f>Sayfa1!$A$2:$A$9</c:f>
              <c:numCache>
                <c:formatCode>General</c:formatCode>
                <c:ptCount val="8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2005</c:v>
                </c:pt>
                <c:pt idx="5">
                  <c:v>2016</c:v>
                </c:pt>
                <c:pt idx="6">
                  <c:v>2017</c:v>
                </c:pt>
                <c:pt idx="7">
                  <c:v>2025</c:v>
                </c:pt>
              </c:numCache>
            </c:numRef>
          </c:cat>
          <c:val>
            <c:numRef>
              <c:f>Sayfa1!$E$2:$E$9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6</c:v>
                </c:pt>
                <c:pt idx="7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622336"/>
        <c:axId val="94128384"/>
      </c:barChart>
      <c:catAx>
        <c:axId val="60622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4128384"/>
        <c:crosses val="autoZero"/>
        <c:auto val="1"/>
        <c:lblAlgn val="ctr"/>
        <c:lblOffset val="100"/>
        <c:noMultiLvlLbl val="0"/>
      </c:catAx>
      <c:valAx>
        <c:axId val="941283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606223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HİNDİSTAN</a:t>
            </a:r>
            <a:r>
              <a:rPr lang="tr-TR" baseline="0" dirty="0" smtClean="0"/>
              <a:t> DOĞAL GAZ PAZARI</a:t>
            </a:r>
            <a:endParaRPr lang="en-US" dirty="0"/>
          </a:p>
        </c:rich>
      </c:tx>
      <c:layout>
        <c:manualLayout>
          <c:xMode val="edge"/>
          <c:yMode val="edge"/>
          <c:x val="0.20275694299549374"/>
          <c:y val="3.2046703805397288E-3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tüketim</c:v>
                </c:pt>
              </c:strCache>
            </c:strRef>
          </c:tx>
          <c:invertIfNegative val="0"/>
          <c:cat>
            <c:strRef>
              <c:f>Sayfa1!$A$2:$A$9</c:f>
              <c:strCache>
                <c:ptCount val="8"/>
                <c:pt idx="0">
                  <c:v>2000</c:v>
                </c:pt>
                <c:pt idx="1">
                  <c:v>2016</c:v>
                </c:pt>
                <c:pt idx="2">
                  <c:v>2017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 ý.</c:v>
                </c:pt>
              </c:strCache>
            </c:strRef>
          </c:cat>
          <c:val>
            <c:numRef>
              <c:f>Sayfa1!$B$2:$B$9</c:f>
              <c:numCache>
                <c:formatCode>General</c:formatCode>
                <c:ptCount val="8"/>
                <c:pt idx="0">
                  <c:v>28</c:v>
                </c:pt>
                <c:pt idx="1">
                  <c:v>50.1</c:v>
                </c:pt>
                <c:pt idx="2">
                  <c:v>54.2</c:v>
                </c:pt>
                <c:pt idx="3">
                  <c:v>68</c:v>
                </c:pt>
                <c:pt idx="4">
                  <c:v>95</c:v>
                </c:pt>
                <c:pt idx="5">
                  <c:v>121</c:v>
                </c:pt>
                <c:pt idx="6">
                  <c:v>148</c:v>
                </c:pt>
                <c:pt idx="7">
                  <c:v>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849088"/>
        <c:axId val="119612544"/>
        <c:axId val="0"/>
      </c:bar3DChart>
      <c:catAx>
        <c:axId val="61849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k-TM" dirty="0" smtClean="0"/>
                  <a:t>y</a:t>
                </a:r>
                <a:r>
                  <a:rPr lang="tr-TR" dirty="0" smtClean="0"/>
                  <a:t>ı</a:t>
                </a:r>
                <a:r>
                  <a:rPr lang="tk-TM" dirty="0" smtClean="0"/>
                  <a:t>l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119612544"/>
        <c:crosses val="autoZero"/>
        <c:auto val="1"/>
        <c:lblAlgn val="ctr"/>
        <c:lblOffset val="100"/>
        <c:noMultiLvlLbl val="0"/>
      </c:catAx>
      <c:valAx>
        <c:axId val="119612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r-TR" dirty="0" smtClean="0"/>
                  <a:t>Milyar m3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8490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0.88816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251520" y="5180319"/>
          <a:ext cx="8640960" cy="65232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0.01877</cdr:x>
      <cdr:y>0.77982</cdr:y>
    </cdr:from>
    <cdr:to>
      <cdr:x>0.99151</cdr:x>
      <cdr:y>0.95416</cdr:y>
    </cdr:to>
    <cdr:sp macro="" textlink="">
      <cdr:nvSpPr>
        <cdr:cNvPr id="3" name="Dikdörtgen 2"/>
        <cdr:cNvSpPr/>
      </cdr:nvSpPr>
      <cdr:spPr>
        <a:xfrm xmlns:a="http://schemas.openxmlformats.org/drawingml/2006/main">
          <a:off x="159191" y="4267629"/>
          <a:ext cx="8248889" cy="95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2400" dirty="0" smtClean="0">
              <a:solidFill>
                <a:schemeClr val="bg1"/>
              </a:solidFill>
            </a:rPr>
            <a:t>2017 yılında global gaz rezervi 6,9 </a:t>
          </a:r>
          <a:r>
            <a:rPr lang="tr-TR" sz="2400" dirty="0" err="1" smtClean="0">
              <a:solidFill>
                <a:schemeClr val="bg1"/>
              </a:solidFill>
            </a:rPr>
            <a:t>tcm</a:t>
          </a:r>
          <a:r>
            <a:rPr lang="tr-TR" sz="2400" dirty="0" smtClean="0">
              <a:solidFill>
                <a:schemeClr val="bg1"/>
              </a:solidFill>
            </a:rPr>
            <a:t> artmış ve bunun 2 </a:t>
          </a:r>
          <a:r>
            <a:rPr lang="tr-TR" sz="2400" dirty="0" err="1" smtClean="0">
              <a:solidFill>
                <a:schemeClr val="bg1"/>
              </a:solidFill>
            </a:rPr>
            <a:t>tcm</a:t>
          </a:r>
          <a:r>
            <a:rPr lang="tr-TR" sz="2400" dirty="0" smtClean="0">
              <a:solidFill>
                <a:schemeClr val="bg1"/>
              </a:solidFill>
            </a:rPr>
            <a:t> Türkmenistan tarafından karşılanmıştır. </a:t>
          </a:r>
          <a:r>
            <a:rPr lang="tr-TR" sz="3200" dirty="0" smtClean="0"/>
            <a:t>ata Geçiyor</a:t>
          </a:r>
          <a:r>
            <a:rPr lang="tk-TM" sz="3200" dirty="0" smtClean="0"/>
            <a:t>:</a:t>
          </a:r>
          <a:endParaRPr lang="tk-TM" sz="3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88E0E-6F50-4805-874E-02916D98EED3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8C9A3-6B22-4CC2-A5BB-3906F9F281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550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9DF6A-887F-42FB-AD2C-576459C7D6E7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1C286-ED52-4323-BE49-B1A9998233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26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34EB-896A-4BC1-90BF-BE5F271066C5}" type="datetime1">
              <a:rPr lang="tr-TR" smtClean="0"/>
              <a:t>16.10.2018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Türk ve Türkmenistan Hukukunda Ürün Paylaşım Sözleşmesi</a:t>
            </a:r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A0FE-B8BE-435E-8847-211973364680}" type="datetime1">
              <a:rPr lang="tr-TR" smtClean="0"/>
              <a:t>16.10.2018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Türk ve Türkmenistan Hukukunda Ürün Paylaşım Sözleşmesi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9ED0-3357-4994-97CE-8C8F67262ADB}" type="datetime1">
              <a:rPr lang="tr-TR" smtClean="0"/>
              <a:t>16.10.2018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Türk ve Türkmenistan Hukukunda Ürün Paylaşım Sözleşmesi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88F3-1C82-495F-8B39-5602A8DA2A4F}" type="datetime1">
              <a:rPr lang="tr-TR" smtClean="0"/>
              <a:t>16.10.2018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Türk ve Türkmenistan Hukukunda Ürün Paylaşım Sözleşmesi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8A3B-054A-4044-A57E-686CF59C5623}" type="datetime1">
              <a:rPr lang="tr-TR" smtClean="0"/>
              <a:t>16.10.2018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Türk ve Türkmenistan Hukukunda Ürün Paylaşım Sözleşmesi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163A-E131-4244-A58E-7A909C018F4A}" type="datetime1">
              <a:rPr lang="tr-TR" smtClean="0"/>
              <a:t>16.10.2018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Türk ve Türkmenistan Hukukunda Ürün Paylaşım Sözleşmesi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4955-DA84-4205-9039-B3D5EFCAAE7F}" type="datetime1">
              <a:rPr lang="tr-TR" smtClean="0"/>
              <a:t>16.10.2018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Türk ve Türkmenistan Hukukunda Ürün Paylaşım Sözleşmesi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886A-E4C2-4E03-B263-05F667E13639}" type="datetime1">
              <a:rPr lang="tr-TR" smtClean="0"/>
              <a:t>16.10.2018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Türk ve Türkmenistan Hukukunda Ürün Paylaşım Sözleşmesi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57DF-89F6-4460-AE63-B26195D5B5B3}" type="datetime1">
              <a:rPr lang="tr-TR" smtClean="0"/>
              <a:t>16.10.2018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Türk ve Türkmenistan Hukukunda Ürün Paylaşım Sözleşmesi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F0F7-2480-47A6-82FA-06C36B2BD254}" type="datetime1">
              <a:rPr lang="tr-TR" smtClean="0"/>
              <a:t>16.10.2018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Türk ve Türkmenistan Hukukunda Ürün Paylaşım Sözleşmesi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9894-A366-40E5-B392-D44B7180CAED}" type="datetime1">
              <a:rPr lang="tr-TR" smtClean="0"/>
              <a:t>16.10.2018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Türk ve Türkmenistan Hukukunda Ürün Paylaşım Sözleşmesi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0AE27E-881A-471E-AC31-10438466BA0B}" type="datetime1">
              <a:rPr lang="tr-TR" smtClean="0"/>
              <a:t>16.10.2018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/>
              <a:t>Türk ve Türkmenistan Hukukunda Ürün Paylaşım Sözleşmesi</a:t>
            </a:r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9" r:id="rId1"/>
    <p:sldLayoutId id="2147485810" r:id="rId2"/>
    <p:sldLayoutId id="2147485811" r:id="rId3"/>
    <p:sldLayoutId id="2147485812" r:id="rId4"/>
    <p:sldLayoutId id="2147485813" r:id="rId5"/>
    <p:sldLayoutId id="2147485814" r:id="rId6"/>
    <p:sldLayoutId id="2147485815" r:id="rId7"/>
    <p:sldLayoutId id="2147485816" r:id="rId8"/>
    <p:sldLayoutId id="2147485817" r:id="rId9"/>
    <p:sldLayoutId id="2147485818" r:id="rId10"/>
    <p:sldLayoutId id="21474858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tavatan-turkmenistan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tm/url?sa=i&amp;rct=j&amp;q=&amp;esrc=s&amp;source=images&amp;cd=&amp;cad=rja&amp;uact=8&amp;ved=2ahUKEwjVo86c7YXeAhXLzKQKHUadCVcQjRx6BAgBEAU&amp;url=https://www.bp.com/&amp;psig=AOvVaw0MyGG4XTlbqp2S_LMPZ-x8&amp;ust=153960379153161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07504" y="160338"/>
            <a:ext cx="8928992" cy="6584552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0" y="404664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Türkmen «Mavi</a:t>
            </a:r>
            <a:r>
              <a:rPr lang="tk-TM" sz="3200" b="1" dirty="0" smtClean="0"/>
              <a:t> </a:t>
            </a:r>
            <a:r>
              <a:rPr lang="tr-TR" sz="3200" b="1" dirty="0" smtClean="0"/>
              <a:t>Altınının» </a:t>
            </a:r>
          </a:p>
          <a:p>
            <a:pPr algn="ctr"/>
            <a:r>
              <a:rPr lang="tr-TR" sz="3200" b="1" dirty="0" smtClean="0"/>
              <a:t>Asya Enerji Haritasına Etkileri</a:t>
            </a:r>
            <a:endParaRPr lang="tk-TM" sz="3200" b="1" dirty="0"/>
          </a:p>
        </p:txBody>
      </p:sp>
      <p:sp>
        <p:nvSpPr>
          <p:cNvPr id="9" name="Dikdörtgen 8"/>
          <p:cNvSpPr/>
          <p:nvPr/>
        </p:nvSpPr>
        <p:spPr>
          <a:xfrm>
            <a:off x="2267743" y="3789040"/>
            <a:ext cx="47142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/>
              <a:t>Av. Dr. </a:t>
            </a:r>
            <a:r>
              <a:rPr lang="tr-TR" sz="2000" b="1" dirty="0" err="1" smtClean="0"/>
              <a:t>Döwran</a:t>
            </a:r>
            <a:r>
              <a:rPr lang="tr-TR" sz="2000" b="1" dirty="0" smtClean="0"/>
              <a:t> ORAZGYLYJOW</a:t>
            </a:r>
          </a:p>
          <a:p>
            <a:pPr algn="ctr"/>
            <a:endParaRPr lang="tr-TR" sz="2000" b="1" dirty="0" smtClean="0"/>
          </a:p>
          <a:p>
            <a:pPr algn="ctr"/>
            <a:r>
              <a:rPr lang="tr-TR" sz="2000" b="1" dirty="0" smtClean="0"/>
              <a:t>«</a:t>
            </a:r>
            <a:r>
              <a:rPr lang="tr-TR" sz="2000" b="1" dirty="0" err="1" smtClean="0"/>
              <a:t>Atavatan</a:t>
            </a:r>
            <a:r>
              <a:rPr lang="tr-TR" sz="2000" b="1" dirty="0" smtClean="0"/>
              <a:t> Türkmenistan» </a:t>
            </a:r>
          </a:p>
          <a:p>
            <a:pPr algn="ctr"/>
            <a:r>
              <a:rPr lang="tr-TR" sz="2000" b="1" dirty="0" smtClean="0"/>
              <a:t>Uluslararası Dergisi</a:t>
            </a:r>
          </a:p>
          <a:p>
            <a:pPr algn="ctr"/>
            <a:r>
              <a:rPr lang="tr-TR" sz="2000" b="1" dirty="0" smtClean="0"/>
              <a:t>Genel Yayın Yönetmeni</a:t>
            </a:r>
          </a:p>
        </p:txBody>
      </p:sp>
      <p:sp>
        <p:nvSpPr>
          <p:cNvPr id="7" name="AutoShape 4" descr="Image result for atavatan turkmenist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21" y="5544682"/>
            <a:ext cx="53331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ONY VAIO DUO\Desktop\KONFERANS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53650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2575790692"/>
              </p:ext>
            </p:extLst>
          </p:nvPr>
        </p:nvGraphicFramePr>
        <p:xfrm>
          <a:off x="179512" y="836712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kdörtgen 4"/>
          <p:cNvSpPr/>
          <p:nvPr/>
        </p:nvSpPr>
        <p:spPr>
          <a:xfrm>
            <a:off x="179512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/>
              <a:t>Doğal Gazın Pakistan’da Tüketim Alanları</a:t>
            </a:r>
            <a:endParaRPr lang="tk-TM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" y="6205538"/>
            <a:ext cx="9136054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1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2347845745"/>
              </p:ext>
            </p:extLst>
          </p:nvPr>
        </p:nvGraphicFramePr>
        <p:xfrm>
          <a:off x="323528" y="908720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kdörtgen 4"/>
          <p:cNvSpPr/>
          <p:nvPr/>
        </p:nvSpPr>
        <p:spPr>
          <a:xfrm>
            <a:off x="179512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800" b="1" dirty="0" smtClean="0"/>
              <a:t>Pakistanda </a:t>
            </a:r>
            <a:r>
              <a:rPr lang="tr-TR" sz="2800" b="1" dirty="0" smtClean="0"/>
              <a:t>Doğal Gaz Tüketimi</a:t>
            </a:r>
            <a:endParaRPr lang="tk-TM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" y="6205538"/>
            <a:ext cx="910748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5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4147402009"/>
              </p:ext>
            </p:extLst>
          </p:nvPr>
        </p:nvGraphicFramePr>
        <p:xfrm>
          <a:off x="323528" y="908720"/>
          <a:ext cx="84249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kdörtgen 4"/>
          <p:cNvSpPr/>
          <p:nvPr/>
        </p:nvSpPr>
        <p:spPr>
          <a:xfrm>
            <a:off x="179512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/>
              <a:t>Pakistan'da</a:t>
            </a:r>
            <a:r>
              <a:rPr lang="tk-TM" sz="2800" b="1" dirty="0" smtClean="0"/>
              <a:t> </a:t>
            </a:r>
            <a:r>
              <a:rPr lang="tr-TR" sz="2800" b="1" dirty="0" smtClean="0"/>
              <a:t>Doğal Gaz Üretimi</a:t>
            </a:r>
            <a:endParaRPr lang="tk-TM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" y="6205538"/>
            <a:ext cx="910748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0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2341755516"/>
              </p:ext>
            </p:extLst>
          </p:nvPr>
        </p:nvGraphicFramePr>
        <p:xfrm>
          <a:off x="107504" y="476672"/>
          <a:ext cx="88569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" y="6165304"/>
            <a:ext cx="9107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9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71125" y="12459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200" dirty="0"/>
          </a:p>
        </p:txBody>
      </p:sp>
      <p:sp>
        <p:nvSpPr>
          <p:cNvPr id="3" name="Dikdörtgen 2"/>
          <p:cNvSpPr/>
          <p:nvPr/>
        </p:nvSpPr>
        <p:spPr>
          <a:xfrm>
            <a:off x="395536" y="40466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/>
              <a:t>Pakistan Doğal Gaz ithalatı artıyor</a:t>
            </a:r>
            <a:r>
              <a:rPr lang="tk-TM" sz="3200" dirty="0" smtClean="0"/>
              <a:t>:</a:t>
            </a:r>
            <a:endParaRPr lang="tk-TM" sz="3200" dirty="0"/>
          </a:p>
        </p:txBody>
      </p:sp>
      <p:sp>
        <p:nvSpPr>
          <p:cNvPr id="2" name="Dikdörtgen 1"/>
          <p:cNvSpPr/>
          <p:nvPr/>
        </p:nvSpPr>
        <p:spPr>
          <a:xfrm>
            <a:off x="251520" y="1124744"/>
            <a:ext cx="8424936" cy="461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600" dirty="0" smtClean="0">
                <a:latin typeface="Times New Roman"/>
                <a:ea typeface="Calibri"/>
                <a:cs typeface="Times New Roman"/>
              </a:rPr>
              <a:t>Pakistan’ın ispat edilmiş doğal gaz rezervi 0,4 </a:t>
            </a:r>
            <a:r>
              <a:rPr lang="tr-TR" sz="2600" dirty="0" err="1" smtClean="0">
                <a:latin typeface="Times New Roman"/>
                <a:ea typeface="Calibri"/>
                <a:cs typeface="Times New Roman"/>
              </a:rPr>
              <a:t>tcm</a:t>
            </a:r>
            <a:r>
              <a:rPr lang="tr-TR" sz="2600" dirty="0" smtClean="0">
                <a:latin typeface="Times New Roman"/>
                <a:ea typeface="Calibri"/>
                <a:cs typeface="Times New Roman"/>
              </a:rPr>
              <a:t> olup, mevcut tüketim saklansa bile 11 sene sonra tükenecek.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600" dirty="0" smtClean="0">
                <a:latin typeface="Times New Roman"/>
                <a:ea typeface="Calibri"/>
                <a:cs typeface="Times New Roman"/>
              </a:rPr>
              <a:t>Pakistan’ın doğal gaz ithalatı 2017 yılında bir önceki yıla oranla yüzde 50 artmış ve yıllık 6 milyar metreküpe ulaşmış</a:t>
            </a:r>
            <a:r>
              <a:rPr lang="en-US" sz="2600" dirty="0" smtClean="0">
                <a:latin typeface="Times New Roman"/>
                <a:ea typeface="Calibri"/>
                <a:cs typeface="Times New Roman"/>
              </a:rPr>
              <a:t>. </a:t>
            </a:r>
            <a:endParaRPr lang="tr-TR" sz="2600" dirty="0" smtClean="0">
              <a:latin typeface="Times New Roman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600" dirty="0" smtClean="0">
                <a:latin typeface="Times New Roman"/>
                <a:ea typeface="Calibri"/>
                <a:cs typeface="Times New Roman"/>
              </a:rPr>
              <a:t>Pakistan geçen sene Katar ( 5bcm), Nijerya (0,5 </a:t>
            </a:r>
            <a:r>
              <a:rPr lang="tr-TR" sz="2600" dirty="0" err="1" smtClean="0">
                <a:latin typeface="Times New Roman"/>
                <a:ea typeface="Calibri"/>
                <a:cs typeface="Times New Roman"/>
              </a:rPr>
              <a:t>bcm</a:t>
            </a:r>
            <a:r>
              <a:rPr lang="tr-TR" sz="2600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tr-TR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tr-TR" sz="2600" dirty="0" smtClean="0">
                <a:latin typeface="Times New Roman"/>
                <a:ea typeface="Calibri"/>
                <a:cs typeface="Times New Roman"/>
              </a:rPr>
              <a:t>ve diğer ülkelerden LNG ithal etti.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600" dirty="0" smtClean="0">
                <a:latin typeface="Times New Roman"/>
                <a:ea typeface="Calibri"/>
                <a:cs typeface="Times New Roman"/>
              </a:rPr>
              <a:t>Pakistan’ın doğal gaz tüketimi artmakta, üretimi ve rezervi ise azalmaktadır.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" y="6205537"/>
            <a:ext cx="9107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3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71125" y="12459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200" dirty="0"/>
          </a:p>
        </p:txBody>
      </p:sp>
      <p:sp>
        <p:nvSpPr>
          <p:cNvPr id="3" name="Dikdörtgen 2"/>
          <p:cNvSpPr/>
          <p:nvPr/>
        </p:nvSpPr>
        <p:spPr>
          <a:xfrm>
            <a:off x="395536" y="40466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/>
              <a:t>Hindistan Enerji Pazarı</a:t>
            </a:r>
            <a:r>
              <a:rPr lang="tk-TM" sz="3200" dirty="0" smtClean="0"/>
              <a:t>:</a:t>
            </a:r>
            <a:endParaRPr lang="tk-TM" sz="3200" dirty="0"/>
          </a:p>
        </p:txBody>
      </p:sp>
      <p:sp>
        <p:nvSpPr>
          <p:cNvPr id="2" name="Dikdörtgen 1"/>
          <p:cNvSpPr/>
          <p:nvPr/>
        </p:nvSpPr>
        <p:spPr>
          <a:xfrm>
            <a:off x="251520" y="1124744"/>
            <a:ext cx="8424936" cy="461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600" dirty="0" smtClean="0">
                <a:latin typeface="Times New Roman"/>
                <a:ea typeface="Calibri"/>
                <a:cs typeface="Times New Roman"/>
              </a:rPr>
              <a:t>BP verilerine göre, Hindistan 2040 yılına kadar her sene yüzde 6,1 büyümesi beklenmektedir.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600" dirty="0" smtClean="0">
                <a:latin typeface="Times New Roman"/>
                <a:ea typeface="Calibri"/>
                <a:cs typeface="Times New Roman"/>
              </a:rPr>
              <a:t>Enerji tüketimi ise 2040 yılına kadar her sene yüzde 4,2 artacaktır.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600" dirty="0" smtClean="0">
                <a:latin typeface="Times New Roman"/>
                <a:ea typeface="Calibri"/>
                <a:cs typeface="Times New Roman"/>
              </a:rPr>
              <a:t>2040 Yılında Hindistan toplam 1,9 milyar ton petrole eş değer enerji </a:t>
            </a:r>
            <a:r>
              <a:rPr lang="tr-TR" sz="2600" dirty="0" err="1" smtClean="0">
                <a:latin typeface="Times New Roman"/>
                <a:ea typeface="Calibri"/>
                <a:cs typeface="Times New Roman"/>
              </a:rPr>
              <a:t>tüke</a:t>
            </a:r>
            <a:r>
              <a:rPr lang="tk-TM" sz="2600" dirty="0" smtClean="0">
                <a:latin typeface="Times New Roman"/>
                <a:ea typeface="Calibri"/>
                <a:cs typeface="Times New Roman"/>
              </a:rPr>
              <a:t>te</a:t>
            </a:r>
            <a:r>
              <a:rPr lang="tr-TR" sz="2600" dirty="0" err="1" smtClean="0">
                <a:latin typeface="Times New Roman"/>
                <a:ea typeface="Calibri"/>
                <a:cs typeface="Times New Roman"/>
              </a:rPr>
              <a:t>cek</a:t>
            </a:r>
            <a:r>
              <a:rPr lang="tr-TR" sz="2600" dirty="0" smtClean="0">
                <a:latin typeface="Times New Roman"/>
                <a:ea typeface="Calibri"/>
                <a:cs typeface="Times New Roman"/>
              </a:rPr>
              <a:t>. 2010 yılında bu miktar 537 milyon tondu. Yaklaşık 30 </a:t>
            </a:r>
            <a:r>
              <a:rPr lang="tr-TR" sz="2600" dirty="0" smtClean="0">
                <a:latin typeface="Times New Roman"/>
                <a:ea typeface="Calibri"/>
                <a:cs typeface="Times New Roman"/>
              </a:rPr>
              <a:t>sene</a:t>
            </a:r>
            <a:r>
              <a:rPr lang="tk-TM" sz="2600" dirty="0" smtClean="0">
                <a:latin typeface="Times New Roman"/>
                <a:ea typeface="Calibri"/>
                <a:cs typeface="Times New Roman"/>
              </a:rPr>
              <a:t>de</a:t>
            </a:r>
            <a:r>
              <a:rPr lang="tr-TR" sz="2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tr-TR" sz="2600" dirty="0" smtClean="0">
                <a:latin typeface="Times New Roman"/>
                <a:ea typeface="Calibri"/>
                <a:cs typeface="Times New Roman"/>
              </a:rPr>
              <a:t>4 kat artış.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600" dirty="0" smtClean="0">
                <a:latin typeface="Times New Roman"/>
                <a:ea typeface="Calibri"/>
                <a:cs typeface="Times New Roman"/>
              </a:rPr>
              <a:t>2040 yılında tükettiği enerjinin yüzde 49,7 kömür, yüzde 25,4 petrol ve yüzde 6,7 doğal gaz olacak</a:t>
            </a:r>
            <a:r>
              <a:rPr lang="tr-TR" sz="2600" dirty="0" smtClean="0">
                <a:latin typeface="Times New Roman"/>
                <a:ea typeface="Calibri"/>
                <a:cs typeface="Times New Roman"/>
              </a:rPr>
              <a:t>.</a:t>
            </a:r>
            <a:endParaRPr lang="tr-TR" sz="2600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" y="6205537"/>
            <a:ext cx="9107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0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07504" y="-32148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494282313"/>
              </p:ext>
            </p:extLst>
          </p:nvPr>
        </p:nvGraphicFramePr>
        <p:xfrm>
          <a:off x="17463" y="260647"/>
          <a:ext cx="9019033" cy="594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205537"/>
            <a:ext cx="9107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5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07504" y="-32148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2545340851"/>
              </p:ext>
            </p:extLst>
          </p:nvPr>
        </p:nvGraphicFramePr>
        <p:xfrm>
          <a:off x="179512" y="188640"/>
          <a:ext cx="88569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205537"/>
            <a:ext cx="9107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6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07504" y="-32148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3216409447"/>
              </p:ext>
            </p:extLst>
          </p:nvPr>
        </p:nvGraphicFramePr>
        <p:xfrm>
          <a:off x="323528" y="188640"/>
          <a:ext cx="856895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205537"/>
            <a:ext cx="9107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39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07504" y="-32148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1391592544"/>
              </p:ext>
            </p:extLst>
          </p:nvPr>
        </p:nvGraphicFramePr>
        <p:xfrm>
          <a:off x="206642" y="606106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8" y="6205537"/>
            <a:ext cx="916174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47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07504" y="-32148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179512" y="40466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800" b="1" dirty="0"/>
              <a:t>Türkmenistan- 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Mavi</a:t>
            </a:r>
            <a:r>
              <a:rPr lang="en-US" sz="2800" b="1" dirty="0" smtClean="0"/>
              <a:t> </a:t>
            </a:r>
            <a:r>
              <a:rPr lang="tk-TM" sz="2800" b="1" dirty="0" smtClean="0"/>
              <a:t>İpek </a:t>
            </a:r>
            <a:r>
              <a:rPr lang="tk-TM" sz="2800" b="1" dirty="0"/>
              <a:t>Yolunun Kalbi</a:t>
            </a:r>
          </a:p>
        </p:txBody>
      </p:sp>
      <p:pic>
        <p:nvPicPr>
          <p:cNvPr id="2050" name="Picture 2" descr="C:\Users\SONY VAIO DUO\Desktop\MAVI IPEK YOLU\plains-all-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" y="6176177"/>
            <a:ext cx="9108504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0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07504" y="-32148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0" y="404664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/>
              <a:t>TEŞEKKÜR EDERİM!</a:t>
            </a:r>
            <a:endParaRPr lang="tk-TM" sz="2800" b="1" dirty="0"/>
          </a:p>
        </p:txBody>
      </p:sp>
      <p:sp>
        <p:nvSpPr>
          <p:cNvPr id="9" name="Dikdörtgen 8"/>
          <p:cNvSpPr/>
          <p:nvPr/>
        </p:nvSpPr>
        <p:spPr>
          <a:xfrm>
            <a:off x="395536" y="198884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 smtClean="0"/>
              <a:t>Av.Dr.Döwran</a:t>
            </a:r>
            <a:r>
              <a:rPr lang="tr-TR" sz="2000" b="1" dirty="0" smtClean="0"/>
              <a:t> ORAZGYLYJOW</a:t>
            </a:r>
          </a:p>
          <a:p>
            <a:pPr algn="ctr"/>
            <a:endParaRPr lang="tr-TR" sz="2000" b="1" dirty="0" smtClean="0"/>
          </a:p>
          <a:p>
            <a:pPr algn="ctr"/>
            <a:r>
              <a:rPr lang="tr-TR" sz="2000" b="1" dirty="0" smtClean="0"/>
              <a:t>«</a:t>
            </a:r>
            <a:r>
              <a:rPr lang="tr-TR" sz="2000" b="1" dirty="0" err="1" smtClean="0"/>
              <a:t>Atavatan</a:t>
            </a:r>
            <a:r>
              <a:rPr lang="tr-TR" sz="2000" b="1" dirty="0" smtClean="0"/>
              <a:t> Türkmenistan» </a:t>
            </a:r>
          </a:p>
          <a:p>
            <a:pPr algn="ctr"/>
            <a:r>
              <a:rPr lang="tr-TR" sz="2000" b="1" dirty="0" smtClean="0"/>
              <a:t>Uluslararası Dergisi</a:t>
            </a:r>
          </a:p>
          <a:p>
            <a:pPr algn="ctr"/>
            <a:r>
              <a:rPr lang="tr-TR" sz="2000" b="1" dirty="0" smtClean="0"/>
              <a:t>Genel Yayın Yönetmeni</a:t>
            </a:r>
          </a:p>
          <a:p>
            <a:pPr algn="ctr"/>
            <a:endParaRPr lang="tr-TR" sz="2000" b="1" dirty="0" smtClean="0"/>
          </a:p>
          <a:p>
            <a:pPr algn="ctr"/>
            <a:r>
              <a:rPr lang="tr-TR" sz="2000" b="1" dirty="0" smtClean="0">
                <a:hlinkClick r:id="rId2"/>
              </a:rPr>
              <a:t>www.atavatan-turkmenistan.com</a:t>
            </a:r>
            <a:r>
              <a:rPr lang="tr-TR" sz="2000" b="1" dirty="0" smtClean="0"/>
              <a:t> </a:t>
            </a:r>
            <a:endParaRPr lang="tk-TM" sz="2000" b="1" dirty="0"/>
          </a:p>
        </p:txBody>
      </p:sp>
      <p:sp>
        <p:nvSpPr>
          <p:cNvPr id="7" name="AutoShape 4" descr="Image result for atavatan turkmenist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770485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3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07504" y="-32148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3074" name="Picture 2" descr="C:\Users\SONY VAIO DUO\Desktop\MAVI IPEK YOLU\WEO_2017_Cover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5" y="37348"/>
            <a:ext cx="9036496" cy="178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367607" y="1916832"/>
            <a:ext cx="8136904" cy="390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 smtClean="0">
                <a:latin typeface="Times New Roman"/>
                <a:ea typeface="Calibri"/>
                <a:cs typeface="Times New Roman"/>
              </a:rPr>
              <a:t>2040 Yılına Kadar</a:t>
            </a:r>
            <a:r>
              <a:rPr lang="tr-TR" sz="2800" dirty="0">
                <a:latin typeface="Calibri"/>
                <a:ea typeface="Calibri"/>
                <a:cs typeface="Times New Roman"/>
              </a:rPr>
              <a:t> </a:t>
            </a:r>
            <a:r>
              <a:rPr lang="tr-TR" sz="2800" dirty="0" smtClean="0">
                <a:latin typeface="Calibri"/>
                <a:ea typeface="Calibri"/>
                <a:cs typeface="Times New Roman"/>
              </a:rPr>
              <a:t>: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400" dirty="0" smtClean="0">
                <a:latin typeface="Calibri"/>
                <a:ea typeface="Calibri"/>
                <a:cs typeface="Times New Roman"/>
              </a:rPr>
              <a:t>Dünya nüfusu 9 milyar kişiye ulaşacak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400" dirty="0" smtClean="0">
                <a:latin typeface="Calibri"/>
                <a:ea typeface="Calibri"/>
                <a:cs typeface="Times New Roman"/>
              </a:rPr>
              <a:t>Dünya Ekonomisi her sene ortalama yüzde 3.4 büyüyecek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400" dirty="0" smtClean="0">
                <a:latin typeface="Calibri"/>
                <a:ea typeface="Calibri"/>
                <a:cs typeface="Times New Roman"/>
              </a:rPr>
              <a:t>Global enerji tüketimi yüzde 30 artacak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400" dirty="0" smtClean="0">
                <a:latin typeface="Calibri"/>
                <a:ea typeface="Calibri"/>
                <a:cs typeface="Times New Roman"/>
              </a:rPr>
              <a:t>Global gaz tüketimi yüzde 45 artacak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400" dirty="0" smtClean="0">
                <a:latin typeface="Calibri"/>
                <a:ea typeface="Calibri"/>
                <a:cs typeface="Times New Roman"/>
              </a:rPr>
              <a:t>Dünyada tüketilen enerjinin dörtten biri doğal gaz olacak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400" dirty="0" smtClean="0">
                <a:latin typeface="Calibri"/>
                <a:ea typeface="Calibri"/>
                <a:cs typeface="Times New Roman"/>
              </a:rPr>
              <a:t>Global doğal gaz tüketimi 5.1 trilyon metreküp olacak</a:t>
            </a:r>
            <a:endParaRPr lang="tr-TR" sz="2400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" y="6165304"/>
            <a:ext cx="9107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6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07504" y="-32148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367607" y="1916832"/>
            <a:ext cx="8136904" cy="397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sz="28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 smtClean="0">
                <a:latin typeface="Times New Roman"/>
                <a:ea typeface="Calibri"/>
                <a:cs typeface="Times New Roman"/>
              </a:rPr>
              <a:t>2017 Yılı Görünümü</a:t>
            </a:r>
            <a:r>
              <a:rPr lang="tr-TR" sz="2800" dirty="0" smtClean="0">
                <a:latin typeface="Calibri"/>
                <a:ea typeface="Calibri"/>
                <a:cs typeface="Times New Roman"/>
              </a:rPr>
              <a:t> :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400" dirty="0" smtClean="0">
                <a:latin typeface="Calibri"/>
                <a:ea typeface="Calibri"/>
                <a:cs typeface="Times New Roman"/>
              </a:rPr>
              <a:t>Global Enerji tüketimi yüzde 2,2 arttı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400" dirty="0" smtClean="0">
                <a:latin typeface="Calibri"/>
                <a:ea typeface="Calibri"/>
                <a:cs typeface="Times New Roman"/>
              </a:rPr>
              <a:t>Global Petrol tüketimi yüzde 1,8 arttı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400" dirty="0" smtClean="0">
                <a:latin typeface="Calibri"/>
                <a:ea typeface="Calibri"/>
                <a:cs typeface="Times New Roman"/>
              </a:rPr>
              <a:t>Global Doğal Gaz tüketimi yüzde 3 arttı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400" dirty="0" smtClean="0">
                <a:latin typeface="Calibri"/>
                <a:ea typeface="Calibri"/>
                <a:cs typeface="Times New Roman"/>
              </a:rPr>
              <a:t>Global kömür tüketimi yüzde 1 arttı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tr-TR" sz="2400" dirty="0" smtClean="0">
                <a:latin typeface="Calibri"/>
                <a:ea typeface="Calibri"/>
                <a:cs typeface="Times New Roman"/>
              </a:rPr>
              <a:t>Global Doğal gaz üretimi yüzde 4 </a:t>
            </a:r>
            <a:r>
              <a:rPr lang="tr-TR" sz="2400" dirty="0" err="1" smtClean="0">
                <a:latin typeface="Calibri"/>
                <a:ea typeface="Calibri"/>
                <a:cs typeface="Times New Roman"/>
              </a:rPr>
              <a:t>arrtı</a:t>
            </a:r>
            <a:endParaRPr lang="tr-TR" sz="2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" y="6165304"/>
            <a:ext cx="9107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 result for bp 201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" y="31828"/>
            <a:ext cx="8984212" cy="224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07504" y="-32148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700538969"/>
              </p:ext>
            </p:extLst>
          </p:nvPr>
        </p:nvGraphicFramePr>
        <p:xfrm>
          <a:off x="251520" y="764704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kdörtgen 4"/>
          <p:cNvSpPr/>
          <p:nvPr/>
        </p:nvSpPr>
        <p:spPr>
          <a:xfrm>
            <a:off x="179512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800" b="1" dirty="0" smtClean="0"/>
              <a:t>Global gaz </a:t>
            </a:r>
            <a:r>
              <a:rPr lang="tr-TR" sz="2800" b="1" dirty="0" smtClean="0"/>
              <a:t>rezervlerinin artışı</a:t>
            </a:r>
            <a:endParaRPr lang="tk-TM" sz="2800" b="1" dirty="0"/>
          </a:p>
        </p:txBody>
      </p:sp>
    </p:spTree>
    <p:extLst>
      <p:ext uri="{BB962C8B-B14F-4D97-AF65-F5344CB8AC3E}">
        <p14:creationId xmlns:p14="http://schemas.microsoft.com/office/powerpoint/2010/main" val="9566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9144000" cy="586831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937496387"/>
              </p:ext>
            </p:extLst>
          </p:nvPr>
        </p:nvGraphicFramePr>
        <p:xfrm>
          <a:off x="340384" y="971517"/>
          <a:ext cx="8480087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kdörtgen 4"/>
          <p:cNvSpPr/>
          <p:nvPr/>
        </p:nvSpPr>
        <p:spPr>
          <a:xfrm>
            <a:off x="179512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800" b="1" dirty="0" smtClean="0"/>
              <a:t>Türkmenistan</a:t>
            </a:r>
            <a:r>
              <a:rPr lang="tr-TR" sz="2800" b="1" dirty="0" smtClean="0"/>
              <a:t>’</a:t>
            </a:r>
            <a:r>
              <a:rPr lang="tr-TR" sz="2800" b="1" dirty="0"/>
              <a:t>i</a:t>
            </a:r>
            <a:r>
              <a:rPr lang="tr-TR" sz="2800" b="1" dirty="0" smtClean="0"/>
              <a:t>n</a:t>
            </a:r>
            <a:r>
              <a:rPr lang="tk-TM" sz="2800" b="1" dirty="0" smtClean="0"/>
              <a:t>  global  gaz  </a:t>
            </a:r>
            <a:r>
              <a:rPr lang="tr-TR" sz="2800" b="1" dirty="0" smtClean="0"/>
              <a:t>rezervlerine katkısı</a:t>
            </a:r>
            <a:endParaRPr lang="tk-TM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" y="6193253"/>
            <a:ext cx="894181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17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2500481674"/>
              </p:ext>
            </p:extLst>
          </p:nvPr>
        </p:nvGraphicFramePr>
        <p:xfrm>
          <a:off x="107504" y="908720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SONY VAIO DUO\Desktop\ALTYS ASYR TW SUNUM\TAPI SUNUM TV\WEO2016Main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12" y="4758952"/>
            <a:ext cx="280831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79512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/>
              <a:t>Gaz üretimine en çok katkı sağlayacak ülkeler</a:t>
            </a:r>
            <a:endParaRPr lang="tk-TM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205537"/>
            <a:ext cx="9107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93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71125" y="12459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200" dirty="0"/>
          </a:p>
        </p:txBody>
      </p:sp>
      <p:sp>
        <p:nvSpPr>
          <p:cNvPr id="3" name="Dikdörtgen 2"/>
          <p:cNvSpPr/>
          <p:nvPr/>
        </p:nvSpPr>
        <p:spPr>
          <a:xfrm>
            <a:off x="395536" y="40466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/>
              <a:t>Mavi İpek Yolu Hayata Geçiyor</a:t>
            </a:r>
            <a:r>
              <a:rPr lang="tk-TM" sz="3200" dirty="0" smtClean="0"/>
              <a:t>:</a:t>
            </a:r>
            <a:endParaRPr lang="tk-TM" sz="3200" dirty="0"/>
          </a:p>
        </p:txBody>
      </p:sp>
      <p:sp>
        <p:nvSpPr>
          <p:cNvPr id="2" name="Dikdörtgen 1"/>
          <p:cNvSpPr/>
          <p:nvPr/>
        </p:nvSpPr>
        <p:spPr>
          <a:xfrm>
            <a:off x="251520" y="1124744"/>
            <a:ext cx="8424936" cy="4913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600" dirty="0" err="1" smtClean="0">
                <a:latin typeface="Times New Roman"/>
                <a:ea typeface="Calibri"/>
                <a:cs typeface="Times New Roman"/>
              </a:rPr>
              <a:t>Türkmenistan</a:t>
            </a:r>
            <a:r>
              <a:rPr lang="en-US" sz="2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doğalgazı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için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en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yakın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ve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önemli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gaz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pazarları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olarak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Çin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Hindistan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ve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Avrupa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ülkeleri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öne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çıkıyor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. </a:t>
            </a:r>
            <a:endParaRPr lang="tr-TR" sz="2600" dirty="0" smtClean="0">
              <a:latin typeface="Times New Roman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600" dirty="0" err="1" smtClean="0">
                <a:latin typeface="Times New Roman"/>
                <a:ea typeface="Calibri"/>
                <a:cs typeface="Times New Roman"/>
              </a:rPr>
              <a:t>Çin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Hindistan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ve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AB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ülkelerinin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tr-TR" sz="2600" dirty="0" smtClean="0">
                <a:latin typeface="Times New Roman"/>
                <a:ea typeface="Calibri"/>
                <a:cs typeface="Times New Roman"/>
              </a:rPr>
              <a:t>gaz pazarının 2040 yılına kadar </a:t>
            </a:r>
            <a:r>
              <a:rPr lang="en-US" sz="2600" dirty="0" smtClean="0">
                <a:latin typeface="Times New Roman"/>
                <a:ea typeface="Calibri"/>
                <a:cs typeface="Times New Roman"/>
              </a:rPr>
              <a:t>1,36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trilyon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metre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küp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kapasiteye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ulaşması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bekleniyor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. </a:t>
            </a:r>
            <a:endParaRPr lang="tr-TR" sz="2600" dirty="0" smtClean="0">
              <a:latin typeface="Times New Roman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600" dirty="0" smtClean="0">
                <a:latin typeface="Times New Roman"/>
                <a:ea typeface="Calibri"/>
                <a:cs typeface="Times New Roman"/>
              </a:rPr>
              <a:t>Bu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ülkelerin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tüketeceği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doğalgazın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büyük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bölümünün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ithalat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ile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karşılanacağı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düşünüldüğünde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yakın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gelecekte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bu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pazarlara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yılda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800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milyar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metre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küp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ihraç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edileceği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latin typeface="Times New Roman"/>
                <a:ea typeface="Calibri"/>
                <a:cs typeface="Times New Roman"/>
              </a:rPr>
              <a:t>öngörülmektedir</a:t>
            </a:r>
            <a:r>
              <a:rPr lang="en-US" sz="2600" dirty="0" smtClean="0">
                <a:latin typeface="Times New Roman"/>
                <a:ea typeface="Calibri"/>
                <a:cs typeface="Times New Roman"/>
              </a:rPr>
              <a:t>.</a:t>
            </a:r>
            <a:endParaRPr lang="tk-TM" sz="2600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" y="6205537"/>
            <a:ext cx="9107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86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3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9144000" cy="6777038"/>
          </a:xfrm>
          <a:noFill/>
          <a:ln cap="rnd">
            <a:solidFill>
              <a:schemeClr val="tx1"/>
            </a:solidFill>
            <a:bevel/>
          </a:ln>
          <a:effectLst>
            <a:glow rad="901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chemeClr val="bg1"/>
              </a:solidFill>
              <a:latin typeface="Verdana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tr-TR" sz="1600" b="1" kern="1400" cap="small" spc="25" dirty="0" smtClean="0">
              <a:solidFill>
                <a:srgbClr val="AD6C11"/>
              </a:solidFill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108520" y="188640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4004726061"/>
              </p:ext>
            </p:extLst>
          </p:nvPr>
        </p:nvGraphicFramePr>
        <p:xfrm>
          <a:off x="179512" y="908720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ikdörtgen 5"/>
          <p:cNvSpPr/>
          <p:nvPr/>
        </p:nvSpPr>
        <p:spPr>
          <a:xfrm>
            <a:off x="179512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800" b="1" dirty="0" smtClean="0"/>
              <a:t>Pakistan</a:t>
            </a:r>
            <a:r>
              <a:rPr lang="tr-TR" sz="2800" b="1" dirty="0" smtClean="0"/>
              <a:t> Enerji Pazarı</a:t>
            </a:r>
            <a:endParaRPr lang="tk-TM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" y="6205538"/>
            <a:ext cx="910748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9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2392</TotalTime>
  <Words>445</Words>
  <Application>Microsoft Office PowerPoint</Application>
  <PresentationFormat>Ekran Gösterisi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DOWRAN</dc:creator>
  <cp:lastModifiedBy>SONY VAIO DUO</cp:lastModifiedBy>
  <cp:revision>214</cp:revision>
  <dcterms:created xsi:type="dcterms:W3CDTF">2012-07-06T02:56:35Z</dcterms:created>
  <dcterms:modified xsi:type="dcterms:W3CDTF">2018-10-15T23:16:50Z</dcterms:modified>
</cp:coreProperties>
</file>